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023DE9B-47B1-94EB-1661-86A8816DA6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B0B73A55-BCEF-667E-94CD-A50FC4A5890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0DEE30F-7CF5-AEA0-C231-320542ED8C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F2B3CDD-F8C0-F176-470D-44FE7F1F62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B02505C6-DEDE-6A5A-B051-06CDBC84B1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931941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AB74E97-27DF-1DE5-77F7-2285ADDC87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A83A67AD-97DE-6E69-66D5-3D44812F193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41B6CDD-E939-DBDE-0CF7-27AED915BA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953D9AB-BF6D-3845-FCA9-A57968C78D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C849E3E-4157-B2C9-AF15-CA9199BEC7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48922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D1CB6A7F-AAE0-885C-C7DB-23C9C85B344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340264DA-3586-0859-2D19-FCDF2005FFD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B4EBC058-90CE-D4DE-8061-103907B43B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AD21D4EA-C468-52A9-6504-AFF30997DF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967810F-E6BB-3006-6533-F88A4DE381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911819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D9B7A5E-F7A2-7F43-39F9-82CF49DC47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C9AE5087-7C99-C2C6-B439-79EC378151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1917660-F73C-F8C6-2905-51179B71D4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739E8AA-40B6-51F6-81BF-BEEB895FCC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A173DC9-65A1-F2A9-A0C3-913615DE20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92742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CA39A20-6904-A05B-174A-3DFC57C3A2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36B1FE39-B574-F7DC-3D08-7DA4A63794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B3A7BF4-DF43-60D5-2281-F2FEA47B87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CAC9CB8-F80C-E5A2-27EA-1C547DF098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F6D1164-291C-30A7-7F01-0D44ECFCB6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575395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E8441B5-E6B6-7E86-A1EB-DEB600F7E2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9D7096D3-5B40-FA79-8B71-B3CEA258B9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07AE887B-4B23-BA65-3B7B-904FFE0438B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41DA0529-0EF0-6677-ABDC-010AB25EB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9D67C8EB-0AB2-0258-D153-E77F86FD8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5B2601A7-8C49-08B6-132B-742EF5056D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29453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2D4569A-87EF-4C54-D4BF-BD6869F1E9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9AF8F0F-7D42-2FF1-AD18-E997C1AEC2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98D755C0-C28F-4AE2-B27D-771971BB7B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139A4C0F-10B9-FE9A-B3B2-3DD503BE740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F7F46A0C-84F2-32BC-C29E-9D0C1D96056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BAD08BCE-08CD-A2F6-EFBD-34847A6355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A44B06B9-F39A-0E68-EFFB-516646FBBD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9F7D0921-4C7F-A425-AB73-D9F38015E0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13782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1CDB1CC-8E38-6333-56B9-DF675F29D0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5EE29FBD-F933-FCF9-355B-F02F6E2AAC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152829CD-2207-42F9-3120-BCB86D0A2C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047BDE08-9935-3974-58F9-9FC661AAB5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97825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6B617C7D-8783-735D-5896-A8491277BA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4BC42218-BA4A-7B3D-B3A9-FD8CDD1DF3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22057473-6275-7F55-92E4-C3F77C3AC8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814098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FB941C5-4FCC-0C8C-9E88-7D7FCE67BB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5CC8CE55-B33C-5CDC-708B-6D49C4A0840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1E250716-D9CC-53B3-B55D-5851E8A782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591A1767-34C9-BBF5-5906-9B4388E9E1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131DEB2-866B-9946-975F-1511EB35BA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5CD7FD19-5D98-AA4E-BB13-E485ED5ED1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57075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D474BBC-05B1-C273-5CAB-9193E6A796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D98ED490-0F18-3C30-F3CC-C8E3972B50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4673BB4-744D-3523-01EB-AA1DD42885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1EE0D587-DF51-5732-6427-38280E7C23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4615AAFA-1444-5D95-3088-0FF64D96E9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2549FD89-D5E3-21DF-634F-533A383115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95637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C02FCF26-377B-C280-43F1-5ED3519DC3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D8C1773E-6C84-8296-C836-3AC5C8625D3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C20474C-F26E-AD35-0E8A-F363068B023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D83A28-41E0-4C5E-90C7-177E98FC049E}" type="datetimeFigureOut">
              <a:rPr lang="fr-FR" smtClean="0"/>
              <a:t>15/10/2025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FDD1D2E-FA64-34AA-7E8B-1E468DB2288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90E9FAD-8215-85C5-14DA-82E484F8F7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E2809D-31AF-42B1-A971-4FCE33A75EB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14104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6C2D54E-F766-E104-7735-91F59F22956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Coma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64B5CFB-712F-64C7-E3A1-17BD5E9BA69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8752801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A6C0D7E-A4B7-7C50-8C62-84840C6B9F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/>
              <a:t>Traitement de la cause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5C6E347E-F9E6-F5AF-DD26-86888E4F79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Chirurgie des hématomes </a:t>
            </a:r>
            <a:r>
              <a:rPr lang="fr-FR" dirty="0" err="1"/>
              <a:t>intra-craniens</a:t>
            </a:r>
            <a:endParaRPr lang="fr-FR" dirty="0"/>
          </a:p>
          <a:p>
            <a:r>
              <a:rPr lang="fr-FR" dirty="0"/>
              <a:t>Anti-infectieux : méningites / méningoencéphalite</a:t>
            </a:r>
          </a:p>
          <a:p>
            <a:r>
              <a:rPr lang="fr-FR" dirty="0"/>
              <a:t>Si inexpliqué : Glucose + B1</a:t>
            </a:r>
          </a:p>
          <a:p>
            <a:r>
              <a:rPr lang="fr-FR" dirty="0"/>
              <a:t>Antidote si intox (allo CAP)</a:t>
            </a:r>
          </a:p>
          <a:p>
            <a:r>
              <a:rPr lang="fr-FR" dirty="0"/>
              <a:t>Traitement anticonvulsivant si </a:t>
            </a:r>
            <a:r>
              <a:rPr lang="fr-FR" dirty="0" err="1"/>
              <a:t>etat</a:t>
            </a:r>
            <a:r>
              <a:rPr lang="fr-FR" dirty="0"/>
              <a:t> de mal</a:t>
            </a:r>
          </a:p>
        </p:txBody>
      </p:sp>
    </p:spTree>
    <p:extLst>
      <p:ext uri="{BB962C8B-B14F-4D97-AF65-F5344CB8AC3E}">
        <p14:creationId xmlns:p14="http://schemas.microsoft.com/office/powerpoint/2010/main" val="10711072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2E6820B-6DA5-F61F-8BB6-002B87915D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/>
              <a:t>Définitions du coma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31FFD18E-DACB-F680-A191-3A0E0AC559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Abolition de la vigilance et de la conscience</a:t>
            </a:r>
          </a:p>
          <a:p>
            <a:r>
              <a:rPr lang="fr-FR" dirty="0"/>
              <a:t>Perte des fonctions de la vie de relation</a:t>
            </a:r>
          </a:p>
          <a:p>
            <a:r>
              <a:rPr lang="fr-FR" dirty="0"/>
              <a:t>Conservation des fonctions végétatives </a:t>
            </a:r>
          </a:p>
          <a:p>
            <a:pPr marL="0" indent="0">
              <a:buNone/>
            </a:pPr>
            <a:r>
              <a:rPr lang="fr-FR" dirty="0"/>
              <a:t>(circulation, respiration)</a:t>
            </a:r>
          </a:p>
          <a:p>
            <a:r>
              <a:rPr lang="fr-FR" dirty="0"/>
              <a:t>Mesure : Glasgow</a:t>
            </a:r>
          </a:p>
        </p:txBody>
      </p:sp>
      <p:pic>
        <p:nvPicPr>
          <p:cNvPr id="1026" name="Picture 2" descr="Score de Glasgow, un bilan neurologique | Maître Nageur ...">
            <a:extLst>
              <a:ext uri="{FF2B5EF4-FFF2-40B4-BE49-F238E27FC236}">
                <a16:creationId xmlns:a16="http://schemas.microsoft.com/office/drawing/2014/main" id="{9543402D-54B1-DE77-36EB-9AA65B0EE54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20235" y="1902843"/>
            <a:ext cx="3975580" cy="41969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3227823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CAB56DA-4B20-405B-82DE-7D0F5C8C64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/>
              <a:t>Démarche diagnostique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FDB1BB9-4443-DBC2-EA98-9C2EC35B9A1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Anamnèse : </a:t>
            </a:r>
          </a:p>
          <a:p>
            <a:pPr lvl="1"/>
            <a:r>
              <a:rPr lang="fr-FR" dirty="0"/>
              <a:t>Interrogatoire des témoins, pompiers, famille : Circonstances d’apparition, antécédents… </a:t>
            </a:r>
          </a:p>
          <a:p>
            <a:pPr lvl="1"/>
            <a:r>
              <a:rPr lang="fr-FR" dirty="0"/>
              <a:t>Apparition brutale ou progressive</a:t>
            </a:r>
          </a:p>
          <a:p>
            <a:pPr lvl="1"/>
            <a:r>
              <a:rPr lang="fr-FR" dirty="0"/>
              <a:t>Signe d’accompagnement : fièvre, céphalées, photophobie, vomissement</a:t>
            </a:r>
          </a:p>
          <a:p>
            <a:pPr lvl="1"/>
            <a:r>
              <a:rPr lang="fr-FR" dirty="0"/>
              <a:t>TC ?</a:t>
            </a:r>
          </a:p>
          <a:p>
            <a:pPr lvl="1"/>
            <a:r>
              <a:rPr lang="fr-FR" dirty="0"/>
              <a:t>Crise convulsive avant, pendant</a:t>
            </a:r>
          </a:p>
          <a:p>
            <a:pPr lvl="1"/>
            <a:r>
              <a:rPr lang="fr-FR" dirty="0"/>
              <a:t>Prise médicamenteuse ? Toxique ?</a:t>
            </a:r>
          </a:p>
          <a:p>
            <a:pPr lvl="1"/>
            <a:r>
              <a:rPr lang="fr-FR" dirty="0"/>
              <a:t>Voyage récent</a:t>
            </a:r>
          </a:p>
          <a:p>
            <a:pPr lvl="1"/>
            <a:r>
              <a:rPr lang="fr-FR" dirty="0"/>
              <a:t>ATCD : maladie métabolique, CV, neuro, gastro, </a:t>
            </a:r>
            <a:r>
              <a:rPr lang="fr-FR" dirty="0" err="1"/>
              <a:t>onco</a:t>
            </a:r>
            <a:r>
              <a:rPr lang="fr-FR" dirty="0"/>
              <a:t>, traitement en cours, consommation de toxique, mode de vie (CO?)</a:t>
            </a:r>
          </a:p>
        </p:txBody>
      </p:sp>
    </p:spTree>
    <p:extLst>
      <p:ext uri="{BB962C8B-B14F-4D97-AF65-F5344CB8AC3E}">
        <p14:creationId xmlns:p14="http://schemas.microsoft.com/office/powerpoint/2010/main" val="28885576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DD7CA2D-B806-CC28-2CBE-69209A4E92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/>
              <a:t>Examen neurologique +++ : </a:t>
            </a:r>
          </a:p>
          <a:p>
            <a:pPr lvl="1"/>
            <a:r>
              <a:rPr lang="fr-FR" dirty="0"/>
              <a:t>Glasgow (meilleure réponse motrice, du meilleur côté!) / Liège (tronc cérébral)</a:t>
            </a:r>
          </a:p>
          <a:p>
            <a:pPr lvl="1"/>
            <a:r>
              <a:rPr lang="fr-FR" dirty="0"/>
              <a:t>Yeux : dérivation, unilatérale, pupille symétrique réactive ? </a:t>
            </a:r>
          </a:p>
          <a:p>
            <a:pPr lvl="1"/>
            <a:r>
              <a:rPr lang="fr-FR" dirty="0"/>
              <a:t>Signe de localisation : asymétrie réflexe, syndrome pyramidal, extra pyramidal</a:t>
            </a:r>
          </a:p>
          <a:p>
            <a:pPr lvl="1"/>
            <a:r>
              <a:rPr lang="fr-FR" dirty="0"/>
              <a:t>Raideur de nuque</a:t>
            </a:r>
          </a:p>
          <a:p>
            <a:pPr lvl="1"/>
            <a:r>
              <a:rPr lang="fr-FR" dirty="0"/>
              <a:t>Kernig : douleur rachidienne à la flexion des cuisses sur le bassin jambe tendu.</a:t>
            </a:r>
          </a:p>
          <a:p>
            <a:pPr lvl="1"/>
            <a:r>
              <a:rPr lang="fr-FR" dirty="0"/>
              <a:t>Myoclonies, convulsions</a:t>
            </a:r>
          </a:p>
          <a:p>
            <a:pPr lvl="1"/>
            <a:r>
              <a:rPr lang="fr-FR" dirty="0"/>
              <a:t>Respiration irrégulière</a:t>
            </a:r>
          </a:p>
          <a:p>
            <a:r>
              <a:rPr lang="fr-FR" dirty="0"/>
              <a:t>Signe de défaillance HD, complication type pneumopathie d’inhalation, compression escarre, hypothermie, purpura!</a:t>
            </a:r>
          </a:p>
        </p:txBody>
      </p:sp>
      <p:sp>
        <p:nvSpPr>
          <p:cNvPr id="4" name="Titre 1">
            <a:extLst>
              <a:ext uri="{FF2B5EF4-FFF2-40B4-BE49-F238E27FC236}">
                <a16:creationId xmlns:a16="http://schemas.microsoft.com/office/drawing/2014/main" id="{B3675105-04B4-6071-C1B5-8B8091071B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pPr algn="ctr"/>
            <a:r>
              <a:rPr lang="fr-FR" dirty="0"/>
              <a:t>Démarche diagnostique</a:t>
            </a:r>
          </a:p>
        </p:txBody>
      </p:sp>
    </p:spTree>
    <p:extLst>
      <p:ext uri="{BB962C8B-B14F-4D97-AF65-F5344CB8AC3E}">
        <p14:creationId xmlns:p14="http://schemas.microsoft.com/office/powerpoint/2010/main" val="31902967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FD028DE-229D-6E07-FA8C-A89B3759FB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/>
              <a:t>Examens complémentaires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DA0079E-5BEF-8B47-7D19-7B11D03F9C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830356"/>
          </a:xfrm>
        </p:spPr>
        <p:txBody>
          <a:bodyPr>
            <a:normAutofit fontScale="85000" lnSpcReduction="20000"/>
          </a:bodyPr>
          <a:lstStyle/>
          <a:p>
            <a:r>
              <a:rPr lang="fr-FR" dirty="0"/>
              <a:t>DEXTRO!!!!!  ( à répéter)</a:t>
            </a:r>
          </a:p>
          <a:p>
            <a:r>
              <a:rPr lang="fr-FR" dirty="0"/>
              <a:t>Bio : NFS plaquettes, iono urée </a:t>
            </a:r>
            <a:r>
              <a:rPr lang="fr-FR" dirty="0" err="1"/>
              <a:t>créat</a:t>
            </a:r>
            <a:r>
              <a:rPr lang="fr-FR" dirty="0"/>
              <a:t>, calcémie, phosphorémie, BH bilirubine, TP, CPK, lactate, </a:t>
            </a:r>
            <a:r>
              <a:rPr lang="fr-FR" dirty="0" err="1"/>
              <a:t>ammoniémie</a:t>
            </a:r>
            <a:r>
              <a:rPr lang="fr-FR" dirty="0"/>
              <a:t> ?</a:t>
            </a:r>
          </a:p>
          <a:p>
            <a:r>
              <a:rPr lang="fr-FR" dirty="0"/>
              <a:t>GDS ( à répéter)</a:t>
            </a:r>
          </a:p>
          <a:p>
            <a:r>
              <a:rPr lang="fr-FR" dirty="0"/>
              <a:t>Recherche de toxique</a:t>
            </a:r>
          </a:p>
          <a:p>
            <a:r>
              <a:rPr lang="fr-FR" dirty="0" err="1"/>
              <a:t>HbCO</a:t>
            </a:r>
            <a:r>
              <a:rPr lang="fr-FR" dirty="0"/>
              <a:t> / </a:t>
            </a:r>
            <a:r>
              <a:rPr lang="fr-FR" dirty="0" err="1"/>
              <a:t>Hémoc</a:t>
            </a:r>
            <a:r>
              <a:rPr lang="fr-FR" dirty="0"/>
              <a:t> / goutte </a:t>
            </a:r>
            <a:r>
              <a:rPr lang="fr-FR" dirty="0" err="1"/>
              <a:t>epaisse</a:t>
            </a:r>
            <a:r>
              <a:rPr lang="fr-FR" dirty="0"/>
              <a:t> /TSH T3 T4 / Cortisolémie / </a:t>
            </a:r>
          </a:p>
          <a:p>
            <a:r>
              <a:rPr lang="fr-FR" dirty="0"/>
              <a:t>PL : si syndrome méningée, en l’absence d’étiologie du coma après imagerie</a:t>
            </a:r>
          </a:p>
          <a:p>
            <a:r>
              <a:rPr lang="fr-FR" dirty="0"/>
              <a:t>BU  ECBU</a:t>
            </a:r>
          </a:p>
          <a:p>
            <a:r>
              <a:rPr lang="fr-FR" dirty="0"/>
              <a:t>TDM sans </a:t>
            </a:r>
            <a:r>
              <a:rPr lang="fr-FR" dirty="0" err="1"/>
              <a:t>inj</a:t>
            </a:r>
            <a:r>
              <a:rPr lang="fr-FR" dirty="0"/>
              <a:t> systématique (sauf contexte intoxication évidente, sans trauma)</a:t>
            </a:r>
          </a:p>
          <a:p>
            <a:r>
              <a:rPr lang="fr-FR" dirty="0"/>
              <a:t>TDM </a:t>
            </a:r>
            <a:r>
              <a:rPr lang="fr-FR" dirty="0" err="1"/>
              <a:t>inj</a:t>
            </a:r>
            <a:r>
              <a:rPr lang="fr-FR" dirty="0"/>
              <a:t> si suspicion de processus expansif ou infectieux</a:t>
            </a:r>
          </a:p>
          <a:p>
            <a:r>
              <a:rPr lang="fr-FR" dirty="0"/>
              <a:t>IRM si suspicion AVC ou thrombophlébite</a:t>
            </a:r>
          </a:p>
          <a:p>
            <a:r>
              <a:rPr lang="fr-FR" dirty="0" err="1"/>
              <a:t>Rx</a:t>
            </a:r>
            <a:r>
              <a:rPr lang="fr-FR" dirty="0"/>
              <a:t> thorax</a:t>
            </a:r>
          </a:p>
        </p:txBody>
      </p:sp>
    </p:spTree>
    <p:extLst>
      <p:ext uri="{BB962C8B-B14F-4D97-AF65-F5344CB8AC3E}">
        <p14:creationId xmlns:p14="http://schemas.microsoft.com/office/powerpoint/2010/main" val="7491350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44C2BD0-D322-A0C7-992E-A5AFD2A10D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/>
              <a:t>Diagnostics différentiels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2221E92-ED37-2151-3675-DE5AF166D5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fr-FR" dirty="0"/>
              <a:t>Patient bouge, a les yeux ouverts mais ne parle pas et n’obéit pas aux ordres -&gt; aphasie (globale ou </a:t>
            </a:r>
            <a:r>
              <a:rPr lang="fr-FR" dirty="0" err="1"/>
              <a:t>broca</a:t>
            </a:r>
            <a:r>
              <a:rPr lang="fr-FR" dirty="0"/>
              <a:t>), état psychotique</a:t>
            </a:r>
          </a:p>
          <a:p>
            <a:endParaRPr lang="fr-FR" dirty="0"/>
          </a:p>
          <a:p>
            <a:r>
              <a:rPr lang="fr-FR" dirty="0"/>
              <a:t>Patient ne parle pas, n’obéit pas, ne bouge pas mais garde les yeux ouverts -&gt; mutisme akinétique</a:t>
            </a:r>
          </a:p>
          <a:p>
            <a:endParaRPr lang="fr-FR" dirty="0"/>
          </a:p>
          <a:p>
            <a:r>
              <a:rPr lang="fr-FR" dirty="0" err="1"/>
              <a:t>Locked</a:t>
            </a:r>
            <a:r>
              <a:rPr lang="fr-FR" dirty="0"/>
              <a:t>-in syndrome lié à un infarctus protubérantiel bilatéral -&gt; quadriplégie + diplégie faciale, paralysie </a:t>
            </a:r>
            <a:r>
              <a:rPr lang="fr-FR" dirty="0" err="1"/>
              <a:t>labio</a:t>
            </a:r>
            <a:r>
              <a:rPr lang="fr-FR" dirty="0"/>
              <a:t>-</a:t>
            </a:r>
            <a:r>
              <a:rPr lang="fr-FR" dirty="0" err="1"/>
              <a:t>glosso</a:t>
            </a:r>
            <a:r>
              <a:rPr lang="fr-FR" dirty="0"/>
              <a:t>-</a:t>
            </a:r>
            <a:r>
              <a:rPr lang="fr-FR" dirty="0" err="1"/>
              <a:t>laryngo</a:t>
            </a:r>
            <a:r>
              <a:rPr lang="fr-FR" dirty="0"/>
              <a:t>-pharyngée et de la latéralité du regard. Respect de la vigilance et conscience et verticalité du regard</a:t>
            </a:r>
          </a:p>
          <a:p>
            <a:endParaRPr lang="fr-FR" dirty="0"/>
          </a:p>
          <a:p>
            <a:r>
              <a:rPr lang="fr-FR" dirty="0"/>
              <a:t>Patient ne parle pas, ne bouge pas, a les yeux fermés -&gt; phénomène de simulation, hystérie, opposition lors de la levée des paupières, persistance d’un tonus lors de la mobilisation des membres.</a:t>
            </a:r>
          </a:p>
        </p:txBody>
      </p:sp>
    </p:spTree>
    <p:extLst>
      <p:ext uri="{BB962C8B-B14F-4D97-AF65-F5344CB8AC3E}">
        <p14:creationId xmlns:p14="http://schemas.microsoft.com/office/powerpoint/2010/main" val="14784515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58D47DD-3D27-EEA5-68B0-A4F1CCE90A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/>
              <a:t>Etiologies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CA2C13D8-E7AB-B8D9-A5F5-67EF237B69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fr-FR" dirty="0"/>
              <a:t>Traumatiques : hématome sous dural, extra dural, intracérébral, contusion parenchymateuse, embolie graisseuse.</a:t>
            </a:r>
          </a:p>
          <a:p>
            <a:r>
              <a:rPr lang="fr-FR" dirty="0"/>
              <a:t>Toxique : Médicament, alcool, méthanol, éthylène glycol, opiacés et opioïde, CO</a:t>
            </a:r>
          </a:p>
          <a:p>
            <a:r>
              <a:rPr lang="fr-FR" dirty="0"/>
              <a:t>Vasculaire : AVC, hémorragie sous arachnoïdienne, TVC, MAT, encéphalopathie hypertensive</a:t>
            </a:r>
          </a:p>
          <a:p>
            <a:r>
              <a:rPr lang="fr-FR" dirty="0"/>
              <a:t>Métabolique : Hypo-hyperglycémie, </a:t>
            </a:r>
            <a:r>
              <a:rPr lang="fr-FR" dirty="0" err="1"/>
              <a:t>dysnatrémie</a:t>
            </a:r>
            <a:r>
              <a:rPr lang="fr-FR" dirty="0"/>
              <a:t>, hypophosphorémie, encéphalopathie gayet-</a:t>
            </a:r>
            <a:r>
              <a:rPr lang="fr-FR" dirty="0" err="1"/>
              <a:t>wernicke</a:t>
            </a:r>
            <a:endParaRPr lang="fr-FR" dirty="0"/>
          </a:p>
          <a:p>
            <a:pPr lvl="1"/>
            <a:r>
              <a:rPr lang="fr-FR" dirty="0"/>
              <a:t>Insuffisance aigue : respiratoire, circulatoire, hépatique, rénale. </a:t>
            </a:r>
          </a:p>
          <a:p>
            <a:pPr lvl="1"/>
            <a:r>
              <a:rPr lang="fr-FR" dirty="0"/>
              <a:t>Trouble endocrinien : diabète, ins surrénalienne, hypo </a:t>
            </a:r>
            <a:r>
              <a:rPr lang="fr-FR" dirty="0" err="1"/>
              <a:t>hyperthyroidie</a:t>
            </a:r>
            <a:r>
              <a:rPr lang="fr-FR" dirty="0"/>
              <a:t>, </a:t>
            </a:r>
            <a:r>
              <a:rPr lang="fr-FR" dirty="0" err="1"/>
              <a:t>panhypopituitarisme</a:t>
            </a:r>
            <a:r>
              <a:rPr lang="fr-FR" dirty="0"/>
              <a:t>, </a:t>
            </a:r>
            <a:r>
              <a:rPr lang="fr-FR" dirty="0" err="1"/>
              <a:t>hyperparathyroidie</a:t>
            </a:r>
            <a:r>
              <a:rPr lang="fr-FR" dirty="0"/>
              <a:t>…</a:t>
            </a:r>
          </a:p>
          <a:p>
            <a:r>
              <a:rPr lang="fr-FR" dirty="0"/>
              <a:t>Comitiale : </a:t>
            </a:r>
            <a:r>
              <a:rPr lang="fr-FR" dirty="0" err="1"/>
              <a:t>etat</a:t>
            </a:r>
            <a:r>
              <a:rPr lang="fr-FR" dirty="0"/>
              <a:t> de mal, post critique</a:t>
            </a:r>
          </a:p>
          <a:p>
            <a:r>
              <a:rPr lang="fr-FR" dirty="0"/>
              <a:t>Tumorale</a:t>
            </a:r>
          </a:p>
        </p:txBody>
      </p:sp>
    </p:spTree>
    <p:extLst>
      <p:ext uri="{BB962C8B-B14F-4D97-AF65-F5344CB8AC3E}">
        <p14:creationId xmlns:p14="http://schemas.microsoft.com/office/powerpoint/2010/main" val="294210329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238D74F-2E5D-2422-5B9E-F264287242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/>
              <a:t>Prise en charge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A11F6F0-B270-D0EB-8003-A7DDACF568C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Défaillance respiratoire : </a:t>
            </a:r>
            <a:r>
              <a:rPr lang="fr-FR" dirty="0" err="1"/>
              <a:t>obj</a:t>
            </a:r>
            <a:r>
              <a:rPr lang="fr-FR" dirty="0"/>
              <a:t> </a:t>
            </a:r>
            <a:r>
              <a:rPr lang="fr-FR" dirty="0" err="1"/>
              <a:t>sat</a:t>
            </a:r>
            <a:r>
              <a:rPr lang="fr-FR" dirty="0"/>
              <a:t> &gt; 90% : O2 MHC voire IOT (pas de VNI!!)</a:t>
            </a:r>
          </a:p>
          <a:p>
            <a:r>
              <a:rPr lang="fr-FR" dirty="0"/>
              <a:t>Défaillance circulatoire : (hors surcharge pulmonaire) démarrer expansion volémique </a:t>
            </a:r>
            <a:r>
              <a:rPr lang="fr-FR" dirty="0" err="1"/>
              <a:t>obj</a:t>
            </a:r>
            <a:r>
              <a:rPr lang="fr-FR" dirty="0"/>
              <a:t> PAS &gt;100 et PAM&gt;70-80, respecter une HTA (mécanisme adaptatif). </a:t>
            </a:r>
          </a:p>
          <a:p>
            <a:pPr lvl="1"/>
            <a:r>
              <a:rPr lang="fr-FR" dirty="0"/>
              <a:t>Si hypovolémie, sepsis, déshydratation : 500 SSI /15 min. à </a:t>
            </a:r>
            <a:r>
              <a:rPr lang="fr-FR" dirty="0" err="1"/>
              <a:t>renouveller</a:t>
            </a:r>
            <a:r>
              <a:rPr lang="fr-FR" dirty="0"/>
              <a:t> si besoin. Penser aux amines si pas d’amélioration tensionnel au bout 1,5L.  </a:t>
            </a:r>
          </a:p>
        </p:txBody>
      </p:sp>
    </p:spTree>
    <p:extLst>
      <p:ext uri="{BB962C8B-B14F-4D97-AF65-F5344CB8AC3E}">
        <p14:creationId xmlns:p14="http://schemas.microsoft.com/office/powerpoint/2010/main" val="5080840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18DE8AF-39F0-D99F-532B-A96AB33565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fr-FR" dirty="0"/>
              <a:t>Prise en charge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3F562B9A-B50D-027E-4F10-3526A16648A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fr-FR" dirty="0"/>
              <a:t>Scope / ECG / </a:t>
            </a:r>
            <a:r>
              <a:rPr lang="fr-FR" dirty="0" err="1"/>
              <a:t>Sat</a:t>
            </a:r>
            <a:r>
              <a:rPr lang="fr-FR" dirty="0"/>
              <a:t> / PA régulière (5min) </a:t>
            </a:r>
          </a:p>
          <a:p>
            <a:r>
              <a:rPr lang="fr-FR" dirty="0"/>
              <a:t>VVP x2 (attente SSI ou glucosé si hypoglycémie)</a:t>
            </a:r>
          </a:p>
          <a:p>
            <a:r>
              <a:rPr lang="fr-FR" dirty="0" err="1"/>
              <a:t>Prep</a:t>
            </a:r>
            <a:r>
              <a:rPr lang="fr-FR" dirty="0"/>
              <a:t> BAVU</a:t>
            </a:r>
          </a:p>
          <a:p>
            <a:r>
              <a:rPr lang="fr-FR" dirty="0"/>
              <a:t>Hors ischémie : tête proclive à 30°. </a:t>
            </a:r>
          </a:p>
          <a:p>
            <a:endParaRPr lang="fr-FR" dirty="0"/>
          </a:p>
          <a:p>
            <a:r>
              <a:rPr lang="fr-FR" dirty="0">
                <a:solidFill>
                  <a:srgbClr val="FF0000"/>
                </a:solidFill>
              </a:rPr>
              <a:t>LIMITER LES ACSOS : </a:t>
            </a:r>
          </a:p>
          <a:p>
            <a:pPr lvl="1"/>
            <a:r>
              <a:rPr lang="fr-FR" dirty="0">
                <a:solidFill>
                  <a:srgbClr val="FF0000"/>
                </a:solidFill>
              </a:rPr>
              <a:t>TA : Hypotension</a:t>
            </a:r>
          </a:p>
          <a:p>
            <a:pPr lvl="1"/>
            <a:r>
              <a:rPr lang="fr-FR" dirty="0">
                <a:solidFill>
                  <a:srgbClr val="FF0000"/>
                </a:solidFill>
              </a:rPr>
              <a:t>O2 : Hypoxie</a:t>
            </a:r>
          </a:p>
          <a:p>
            <a:pPr lvl="1"/>
            <a:r>
              <a:rPr lang="fr-FR" dirty="0">
                <a:solidFill>
                  <a:srgbClr val="FF0000"/>
                </a:solidFill>
              </a:rPr>
              <a:t>CO2 : Hypercapnie</a:t>
            </a:r>
          </a:p>
          <a:p>
            <a:pPr lvl="1"/>
            <a:r>
              <a:rPr lang="fr-FR" dirty="0" err="1">
                <a:solidFill>
                  <a:srgbClr val="FF0000"/>
                </a:solidFill>
              </a:rPr>
              <a:t>Dx</a:t>
            </a:r>
            <a:r>
              <a:rPr lang="fr-FR" dirty="0">
                <a:solidFill>
                  <a:srgbClr val="FF0000"/>
                </a:solidFill>
              </a:rPr>
              <a:t> : Hypo-hyperglycémie</a:t>
            </a:r>
          </a:p>
          <a:p>
            <a:pPr lvl="1"/>
            <a:r>
              <a:rPr lang="fr-FR" dirty="0">
                <a:solidFill>
                  <a:srgbClr val="FF0000"/>
                </a:solidFill>
              </a:rPr>
              <a:t>Na° : Hyponatrémie</a:t>
            </a:r>
          </a:p>
          <a:p>
            <a:pPr lvl="1"/>
            <a:r>
              <a:rPr lang="fr-FR" dirty="0">
                <a:solidFill>
                  <a:srgbClr val="FF0000"/>
                </a:solidFill>
              </a:rPr>
              <a:t>T° : Hypo-hyperthermie</a:t>
            </a:r>
          </a:p>
          <a:p>
            <a:pPr marL="457200" lvl="1" indent="0">
              <a:buNone/>
            </a:pPr>
            <a:endParaRPr lang="fr-FR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3944126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661</Words>
  <Application>Microsoft Office PowerPoint</Application>
  <PresentationFormat>Grand écran</PresentationFormat>
  <Paragraphs>79</Paragraphs>
  <Slides>10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Thème Office</vt:lpstr>
      <vt:lpstr>Coma</vt:lpstr>
      <vt:lpstr>Définitions du coma</vt:lpstr>
      <vt:lpstr>Démarche diagnostique</vt:lpstr>
      <vt:lpstr>Démarche diagnostique</vt:lpstr>
      <vt:lpstr>Examens complémentaires</vt:lpstr>
      <vt:lpstr>Diagnostics différentiels</vt:lpstr>
      <vt:lpstr>Etiologies</vt:lpstr>
      <vt:lpstr>Prise en charge</vt:lpstr>
      <vt:lpstr>Prise en charge</vt:lpstr>
      <vt:lpstr>Traitement de la cause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Coma</dc:title>
  <dc:creator>Mégane MAYEUX</dc:creator>
  <cp:lastModifiedBy>mariehelene.marcq</cp:lastModifiedBy>
  <cp:revision>2</cp:revision>
  <dcterms:created xsi:type="dcterms:W3CDTF">2024-12-09T18:15:21Z</dcterms:created>
  <dcterms:modified xsi:type="dcterms:W3CDTF">2025-10-15T07:51:14Z</dcterms:modified>
</cp:coreProperties>
</file>

<file path=docProps/thumbnail.jpeg>
</file>